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256" r:id="rId2"/>
    <p:sldId id="300" r:id="rId3"/>
    <p:sldId id="259" r:id="rId4"/>
    <p:sldId id="296" r:id="rId5"/>
    <p:sldId id="260" r:id="rId6"/>
    <p:sldId id="278" r:id="rId7"/>
    <p:sldId id="346" r:id="rId8"/>
    <p:sldId id="350" r:id="rId9"/>
    <p:sldId id="349" r:id="rId10"/>
    <p:sldId id="274" r:id="rId11"/>
    <p:sldId id="348" r:id="rId12"/>
    <p:sldId id="277" r:id="rId13"/>
    <p:sldId id="339" r:id="rId14"/>
  </p:sldIdLst>
  <p:sldSz cx="9144000" cy="5143500" type="screen16x9"/>
  <p:notesSz cx="7099300" cy="10234613"/>
  <p:embeddedFontLst>
    <p:embeddedFont>
      <p:font typeface="Poppins Light" panose="020B0604020202020204" charset="0"/>
      <p:regular r:id="rId16"/>
      <p:bold r:id="rId17"/>
      <p:italic r:id="rId18"/>
      <p:boldItalic r:id="rId19"/>
    </p:embeddedFont>
    <p:embeddedFont>
      <p:font typeface="Poppins" panose="020B0604020202020204" charset="0"/>
      <p:regular r:id="rId20"/>
      <p:bold r:id="rId21"/>
      <p:italic r:id="rId22"/>
      <p:boldItalic r:id="rId23"/>
    </p:embeddedFont>
    <p:embeddedFont>
      <p:font typeface="Helvetica Neue Light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 per defecte" id="{3CAB83F1-3280-4E18-88B8-AEAFB09E9264}">
          <p14:sldIdLst>
            <p14:sldId id="256"/>
            <p14:sldId id="300"/>
            <p14:sldId id="259"/>
          </p14:sldIdLst>
        </p14:section>
        <p14:section name="Secció sense títol" id="{5DF4D612-B35C-4001-BFE5-F58A9BE71938}">
          <p14:sldIdLst>
            <p14:sldId id="296"/>
            <p14:sldId id="260"/>
            <p14:sldId id="278"/>
            <p14:sldId id="346"/>
            <p14:sldId id="350"/>
            <p14:sldId id="349"/>
            <p14:sldId id="274"/>
            <p14:sldId id="348"/>
            <p14:sldId id="277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 mitjà 2 - èmfas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 mitjà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Estil mitjà 3 - èmfas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Estil mitjà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 cla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 clar 3 - èmfasi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 cla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Estil clar 2 - èmfas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Sense estil, quadrícula de ta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4660"/>
  </p:normalViewPr>
  <p:slideViewPr>
    <p:cSldViewPr snapToGrid="0">
      <p:cViewPr varScale="1">
        <p:scale>
          <a:sx n="50" d="100"/>
          <a:sy n="50" d="100"/>
        </p:scale>
        <p:origin x="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512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f298d8103_0_129:notes"/>
          <p:cNvSpPr txBox="1"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  <p:sp>
        <p:nvSpPr>
          <p:cNvPr id="129" name="Google Shape;129;g18f298d810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817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a5964d88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a5964d889_0_25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045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0a3006d7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90a3006d70_0_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546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a5964d88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a5964d889_0_25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27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8f298d8103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8f298d8103_0_3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69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a5964d889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a5964d889_1_10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97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f298d810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8f298d8103_0_21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13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f298d810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8f298d8103_0_21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93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a5964d88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a5964d889_0_25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30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a5964d88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a5964d889_0_25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21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a5964d88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a5964d889_0_25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7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0a3006d7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90a3006d70_0_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399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0a3006d7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90a3006d70_0_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1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 1">
  <p:cSld name="TITLE_AND_BODY_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1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 2">
  <p:cSld name="TITLE_AND_BOD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">
  <p:cSld name="Diapositiva de título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/>
        </p:nvSpPr>
        <p:spPr>
          <a:xfrm rot="5400000">
            <a:off x="6847632" y="2456472"/>
            <a:ext cx="4104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Col·legi Oficial d'Òptics Optometristes de Catalunya</a:t>
            </a:r>
            <a:endParaRPr sz="800" i="0" u="none" strike="noStrike" cap="none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" name="Google Shape;121;p31"/>
          <p:cNvSpPr txBox="1"/>
          <p:nvPr/>
        </p:nvSpPr>
        <p:spPr>
          <a:xfrm rot="-5400000">
            <a:off x="-1862118" y="2570772"/>
            <a:ext cx="4104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Giny Comunicació</a:t>
            </a:r>
            <a:endParaRPr sz="800" i="0" u="none" strike="noStrike" cap="none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359569" y="1680872"/>
            <a:ext cx="34029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Helvetica Neue Light"/>
              <a:buNone/>
              <a:defRPr sz="21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Helvetica Neue Light"/>
              <a:buChar char="•"/>
              <a:defRPr sz="18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Helvetica Neue Light"/>
              <a:buChar char="•"/>
              <a:defRPr sz="15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Helvetica Neue Light"/>
              <a:buChar char="•"/>
              <a:defRPr sz="1400" i="0" u="none" strike="noStrike" cap="none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7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2" name="Google Shape;132;p33"/>
          <p:cNvSpPr txBox="1"/>
          <p:nvPr/>
        </p:nvSpPr>
        <p:spPr>
          <a:xfrm>
            <a:off x="656960" y="4130903"/>
            <a:ext cx="7830080" cy="82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Poppins"/>
              <a:buNone/>
            </a:pPr>
            <a:r>
              <a:rPr lang="es" sz="36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+ habitatge públic local!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Poppins"/>
              <a:buNone/>
            </a:pPr>
            <a:endParaRPr lang="es-ES" sz="800" dirty="0" smtClean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Poppins"/>
              <a:buNone/>
            </a:pP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 programa per facilitar </a:t>
            </a:r>
            <a:r>
              <a:rPr lang="es-ES" sz="800" dirty="0" err="1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l’emancipació</a:t>
            </a:r>
            <a:r>
              <a:rPr lang="es-ES" sz="8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 </a:t>
            </a:r>
            <a:r>
              <a:rPr lang="es-ES" sz="800" dirty="0" err="1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l’atracció</a:t>
            </a: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s-ES" sz="800" dirty="0" err="1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jovent</a:t>
            </a: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 Gironella, i garantir </a:t>
            </a:r>
            <a:r>
              <a:rPr lang="es-ES" sz="800" dirty="0" err="1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l’accessibilitat</a:t>
            </a: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s-ES" sz="800" dirty="0" err="1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gent</a:t>
            </a:r>
            <a:r>
              <a:rPr lang="es-ES" sz="8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gran</a:t>
            </a:r>
            <a:endParaRPr sz="11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33"/>
          <p:cNvSpPr txBox="1"/>
          <p:nvPr/>
        </p:nvSpPr>
        <p:spPr>
          <a:xfrm>
            <a:off x="1421253" y="3100736"/>
            <a:ext cx="6301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" name="Google Shape;134;p33"/>
          <p:cNvSpPr txBox="1"/>
          <p:nvPr/>
        </p:nvSpPr>
        <p:spPr>
          <a:xfrm>
            <a:off x="2505153" y="4074974"/>
            <a:ext cx="41337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"/>
              <a:buNone/>
            </a:pPr>
            <a:endParaRPr sz="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AutoShape 2" descr="LOGO_Vertical_Blan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/>
          <p:nvPr/>
        </p:nvSpPr>
        <p:spPr>
          <a:xfrm>
            <a:off x="4511275" y="356054"/>
            <a:ext cx="4046100" cy="9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El finançament: </a:t>
            </a:r>
            <a:r>
              <a:rPr lang="es" sz="19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els fons Next Generation EU (entre altres)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4" name="Google Shape;194;p37"/>
          <p:cNvSpPr txBox="1"/>
          <p:nvPr/>
        </p:nvSpPr>
        <p:spPr>
          <a:xfrm rot="-5400000">
            <a:off x="-741342" y="2506388"/>
            <a:ext cx="1939500" cy="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EEE3"/>
              </a:buClr>
              <a:buSzPts val="600"/>
              <a:buFont typeface="Poppins"/>
              <a:buNone/>
            </a:pPr>
            <a:r>
              <a:rPr lang="es" sz="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Giny </a:t>
            </a:r>
            <a:r>
              <a:rPr lang="es" sz="600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Comnicació</a:t>
            </a:r>
            <a:endParaRPr sz="6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195;p37"/>
          <p:cNvSpPr txBox="1"/>
          <p:nvPr/>
        </p:nvSpPr>
        <p:spPr>
          <a:xfrm>
            <a:off x="4511275" y="1432589"/>
            <a:ext cx="4303541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Per tirar endavant el projecte, i a títol d’anàlisi molt inicial, s’ha estimat un cost de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2.570.000 euros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els quals es preveu finançar de diverses formes:</a:t>
            </a:r>
          </a:p>
          <a:p>
            <a:pPr lvl="0"/>
            <a:endParaRPr lang="ca-ES" sz="1200" b="1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. 1.000.000 euros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fons </a:t>
            </a:r>
            <a:r>
              <a:rPr lang="ca-ES" sz="1200" dirty="0" err="1" smtClean="0">
                <a:latin typeface="Poppins" panose="020B0604020202020204" charset="0"/>
                <a:cs typeface="Poppins" panose="020B0604020202020204" charset="0"/>
              </a:rPr>
              <a:t>Next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ca-ES" sz="1200" dirty="0" err="1" smtClean="0">
                <a:latin typeface="Poppins" panose="020B0604020202020204" charset="0"/>
                <a:cs typeface="Poppins" panose="020B0604020202020204" charset="0"/>
              </a:rPr>
              <a:t>Generation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EU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. 200.000 euros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la subhasta de parcel·les municipals en la mateixa zona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. 720.000 euros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assumits per l’adjudicatari de la construcció. Com? Se li adjudicaran, en règim temporal d’uns 25/30 anys l’explotació al preu públic marcat dels pisos.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. 650.000 euros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fons propis municipals (o via ICF, afectant els lloguers futurs)</a:t>
            </a:r>
          </a:p>
          <a:p>
            <a:pPr lvl="0"/>
            <a:endParaRPr lang="es-ES" sz="1200" b="1" dirty="0">
              <a:latin typeface="Poppins" panose="020B0604020202020204" charset="0"/>
              <a:cs typeface="Poppin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6"/>
          <a:stretch/>
        </p:blipFill>
        <p:spPr>
          <a:xfrm>
            <a:off x="-3684442" y="0"/>
            <a:ext cx="79564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/>
        </p:nvSpPr>
        <p:spPr>
          <a:xfrm>
            <a:off x="489687" y="465222"/>
            <a:ext cx="8145076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Google Shape;195;p37"/>
          <p:cNvSpPr txBox="1"/>
          <p:nvPr/>
        </p:nvSpPr>
        <p:spPr>
          <a:xfrm>
            <a:off x="427936" y="526882"/>
            <a:ext cx="4591404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L’Agència de l’Habitatge de Catalunya va obrir la convocatòria per a seleccionar propostes territorials per a la construcció d’habitatges en arrendament assequible en edificis energèticament eficients. Un requisit era ser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àrea d’alta demanda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que, en el cas de Gironella estrictament, no es complia. Però es va justificar que comarcalment, al ser Berga la ciutat que sí estava identificada com a tal, el moviment de la ciutadania feia factible la construcció a Gironella.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El projecte reflecteix tots els criteris d'eficiència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 energètica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, de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construcció industrialitzada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i de garantia de pisos per a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col·lectius prioritaris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(persones joves i persones majors de 65 anys), entre altres criteris. I situa el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preu estimat de lloguer per sota els 400 euros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, inferior al llindar màxim que la pròpia llei d’habitatge públic protegit estableix.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Gironella ha sigut la 2a proposta millor valorada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tota la província de Barcelona (i de Catalunya), el que ens dóna dret a obtenir 1.000.000 d’euros de finançament per a tirar endavant el projecte.</a:t>
            </a:r>
            <a:endParaRPr lang="ca-ES" sz="1200" b="1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/>
          <a:srcRect b="49010"/>
          <a:stretch/>
        </p:blipFill>
        <p:spPr>
          <a:xfrm>
            <a:off x="5604657" y="465222"/>
            <a:ext cx="2746875" cy="1391010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84" y="1942519"/>
            <a:ext cx="2702925" cy="649000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994" y="2764093"/>
            <a:ext cx="3671469" cy="2016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22392" y="3813048"/>
            <a:ext cx="3291840" cy="64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angle 6"/>
          <p:cNvSpPr/>
          <p:nvPr/>
        </p:nvSpPr>
        <p:spPr>
          <a:xfrm>
            <a:off x="5568696" y="378935"/>
            <a:ext cx="3066067" cy="2298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27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/>
          <p:nvPr/>
        </p:nvSpPr>
        <p:spPr>
          <a:xfrm>
            <a:off x="4511274" y="356054"/>
            <a:ext cx="4450167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Any 2026: </a:t>
            </a:r>
            <a:r>
              <a:rPr lang="es" sz="1900" b="1" dirty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s" sz="19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l projecte acabat!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" name="Google Shape;195;p37"/>
          <p:cNvSpPr txBox="1"/>
          <p:nvPr/>
        </p:nvSpPr>
        <p:spPr>
          <a:xfrm>
            <a:off x="4643257" y="1265887"/>
            <a:ext cx="41862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El projecte preveu la construcció de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2 edificis simètrics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10 pisos cada un d’ells, amb les seves corresponents places d’aparcament.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Per portar-lo a la pràctica, es preveu l’execució en </a:t>
            </a:r>
          </a:p>
          <a:p>
            <a:pPr lvl="0"/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2 fases: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la primera d’elles, durant el 2024; la segona d’elles, el 2026.</a:t>
            </a:r>
          </a:p>
          <a:p>
            <a:pPr lvl="0"/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Les dues fases són idònies per dos motius: perquè es pot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absorbir de forma progressiva la demanda 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de pisos de lloguer assequible, i perquè </a:t>
            </a:r>
            <a:r>
              <a:rPr lang="ca-ES" sz="1200" b="1" dirty="0" smtClean="0">
                <a:latin typeface="Poppins" panose="020B0604020202020204" charset="0"/>
                <a:cs typeface="Poppins" panose="020B0604020202020204" charset="0"/>
              </a:rPr>
              <a:t>garanteix l’equilibri financer dels comptes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municipals. A més, aquesta fórmula respecta els criteris que marca la pròpia Agència de l’Habitatge de Catalunya i la convocatòria de fons </a:t>
            </a:r>
            <a:r>
              <a:rPr lang="ca-ES" sz="1200" dirty="0" err="1" smtClean="0">
                <a:latin typeface="Poppins" panose="020B0604020202020204" charset="0"/>
                <a:cs typeface="Poppins" panose="020B0604020202020204" charset="0"/>
              </a:rPr>
              <a:t>Next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ca-ES" sz="1200" dirty="0" err="1" smtClean="0">
                <a:latin typeface="Poppins" panose="020B0604020202020204" charset="0"/>
                <a:cs typeface="Poppins" panose="020B0604020202020204" charset="0"/>
              </a:rPr>
              <a:t>Generation</a:t>
            </a:r>
            <a:r>
              <a:rPr lang="ca-ES" sz="1200" dirty="0" smtClean="0">
                <a:latin typeface="Poppins" panose="020B0604020202020204" charset="0"/>
                <a:cs typeface="Poppins" panose="020B0604020202020204" charset="0"/>
              </a:rPr>
              <a:t> EU. 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2726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747" y="3785616"/>
            <a:ext cx="2908949" cy="1138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3602" y="2006382"/>
            <a:ext cx="35205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" sz="6000" b="1" dirty="0" smtClean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Gràcies!</a:t>
            </a:r>
            <a:endParaRPr lang="ca-ES" sz="6000" dirty="0"/>
          </a:p>
        </p:txBody>
      </p:sp>
    </p:spTree>
    <p:extLst>
      <p:ext uri="{BB962C8B-B14F-4D97-AF65-F5344CB8AC3E}">
        <p14:creationId xmlns:p14="http://schemas.microsoft.com/office/powerpoint/2010/main" val="31762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/>
          <p:nvPr/>
        </p:nvSpPr>
        <p:spPr>
          <a:xfrm>
            <a:off x="652007" y="415977"/>
            <a:ext cx="8054671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lvl="0">
              <a:lnSpc>
                <a:spcPts val="1800"/>
              </a:lnSpc>
            </a:pPr>
            <a:r>
              <a:rPr lang="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Les dinàmiques actuals del mercat immobiliari han evidenciat que hi ha </a:t>
            </a:r>
            <a:r>
              <a:rPr lang="es" sz="12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una mancança d’habitatge de lloguer en condicions</a:t>
            </a:r>
            <a:r>
              <a:rPr lang="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 Gironella i, segons el document del Consell Comarcal del Berguedà presentat el passat mes de setembre, a tota la comarca. Una comarca que, segons la Generalitat de Catalunya, només té Berga com a municipi de forta demanda, però en alhora identifica Gironella com a àrea d’intervenció complementària i, alhora, com una zona amb creixement potenciat.</a:t>
            </a:r>
          </a:p>
          <a:p>
            <a:pPr lvl="0">
              <a:lnSpc>
                <a:spcPts val="1800"/>
              </a:lnSpc>
            </a:pPr>
            <a:endParaRPr lang="es" sz="12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1800"/>
              </a:lnSpc>
            </a:pP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fet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el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identificava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5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eixos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lvl="0">
              <a:lnSpc>
                <a:spcPts val="1800"/>
              </a:lnSpc>
            </a:pPr>
            <a:endParaRPr lang="es-ES" sz="12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lvl="0" indent="-228600">
              <a:lnSpc>
                <a:spcPts val="1800"/>
              </a:lnSpc>
              <a:buAutoNum type="arabicPeriod"/>
            </a:pP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Mobilitzar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i rehabilitar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habitatges</a:t>
            </a:r>
            <a:r>
              <a:rPr lang="es-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2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buits</a:t>
            </a:r>
            <a:endParaRPr lang="es-ES" sz="12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28600" lvl="0" indent="-228600">
              <a:lnSpc>
                <a:spcPts val="1800"/>
              </a:lnSpc>
              <a:buAutoNum type="arabicPeriod"/>
            </a:pPr>
            <a:r>
              <a:rPr lang="es-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Ampliar </a:t>
            </a:r>
            <a:r>
              <a:rPr lang="es-ES" sz="12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l’oferta</a:t>
            </a:r>
            <a:r>
              <a:rPr lang="es-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2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d’habitatge</a:t>
            </a:r>
            <a:r>
              <a:rPr lang="es-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principal</a:t>
            </a:r>
          </a:p>
          <a:p>
            <a:pPr marL="228600" lvl="0" indent="-228600">
              <a:lnSpc>
                <a:spcPts val="1800"/>
              </a:lnSpc>
              <a:buAutoNum type="arabicPeriod"/>
            </a:pPr>
            <a:r>
              <a:rPr lang="es-ES" sz="12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lang="es-ES" sz="12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antenir</a:t>
            </a:r>
            <a:r>
              <a:rPr lang="es-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s-ES" sz="12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població</a:t>
            </a:r>
            <a:r>
              <a:rPr lang="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facilitar l’emancipació juvenil i atraure noves persones</a:t>
            </a:r>
          </a:p>
          <a:p>
            <a:pPr marL="228600" lvl="0" indent="-228600">
              <a:lnSpc>
                <a:spcPts val="1800"/>
              </a:lnSpc>
              <a:buAutoNum type="arabicPeriod"/>
            </a:pPr>
            <a:r>
              <a:rPr lang="es" sz="12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Millorar l’accessibilitat i l’eficiència energètica dels habitatges</a:t>
            </a:r>
          </a:p>
          <a:p>
            <a:pPr marL="228600" lvl="0" indent="-228600">
              <a:lnSpc>
                <a:spcPts val="1800"/>
              </a:lnSpc>
              <a:buAutoNum type="arabicPeriod"/>
            </a:pPr>
            <a:r>
              <a:rPr lang="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Acompanyar les persones amb problemàtiques vinculades a l’habitatge</a:t>
            </a:r>
          </a:p>
          <a:p>
            <a:pPr lvl="0">
              <a:lnSpc>
                <a:spcPts val="1800"/>
              </a:lnSpc>
            </a:pPr>
            <a:endParaRPr lang="es" sz="1200" i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1800"/>
              </a:lnSpc>
            </a:pPr>
            <a:r>
              <a:rPr lang="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Amb aquesta actuació i de forma directa, s’aborden </a:t>
            </a:r>
            <a:r>
              <a:rPr lang="es" sz="12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3 dels 5 eixos plantejats</a:t>
            </a:r>
            <a:r>
              <a:rPr lang="es" sz="12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(i un quart de forma indirecta).</a:t>
            </a:r>
          </a:p>
          <a:p>
            <a:pPr lvl="0">
              <a:lnSpc>
                <a:spcPts val="1800"/>
              </a:lnSpc>
            </a:pPr>
            <a:endParaRPr lang="es"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1800"/>
              </a:lnSpc>
            </a:pPr>
            <a:endParaRPr lang="es" sz="12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728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31;p40"/>
          <p:cNvSpPr txBox="1"/>
          <p:nvPr/>
        </p:nvSpPr>
        <p:spPr>
          <a:xfrm>
            <a:off x="470420" y="765047"/>
            <a:ext cx="4468500" cy="373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80000"/>
              </a:lnSpc>
            </a:pPr>
            <a:r>
              <a:rPr lang="ca-ES" sz="4800" dirty="0" smtClean="0">
                <a:solidFill>
                  <a:schemeClr val="dk1"/>
                </a:solidFill>
              </a:rPr>
              <a:t>De l’evidència de manca  d’habitatge </a:t>
            </a:r>
          </a:p>
          <a:p>
            <a:pPr lvl="0">
              <a:lnSpc>
                <a:spcPct val="80000"/>
              </a:lnSpc>
            </a:pPr>
            <a:r>
              <a:rPr lang="ca-ES" sz="4800" b="1" dirty="0" smtClean="0">
                <a:solidFill>
                  <a:schemeClr val="dk1"/>
                </a:solidFill>
              </a:rPr>
              <a:t>a l’acció per disposar d’habitatge</a:t>
            </a:r>
            <a:endParaRPr lang="ca-ES" sz="4800" dirty="0">
              <a:solidFill>
                <a:schemeClr val="dk1"/>
              </a:solidFill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/>
          <a:stretch/>
        </p:blipFill>
        <p:spPr>
          <a:xfrm>
            <a:off x="4938920" y="0"/>
            <a:ext cx="86651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31;p40"/>
          <p:cNvSpPr txBox="1"/>
          <p:nvPr/>
        </p:nvSpPr>
        <p:spPr>
          <a:xfrm>
            <a:off x="272142" y="1445303"/>
            <a:ext cx="4468500" cy="225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20 </a:t>
            </a:r>
            <a:r>
              <a:rPr lang="es-ES" sz="4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nous</a:t>
            </a:r>
            <a:r>
              <a:rPr lang="es-ES" sz="4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pisos </a:t>
            </a:r>
            <a:r>
              <a:rPr lang="es-ES" sz="48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es-ES" sz="48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lloguer</a:t>
            </a:r>
            <a:r>
              <a:rPr lang="es-ES" sz="48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4800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assequible</a:t>
            </a:r>
            <a:r>
              <a:rPr lang="es-ES" sz="4800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  <a:endParaRPr lang="es" sz="48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02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/>
          <p:nvPr/>
        </p:nvSpPr>
        <p:spPr>
          <a:xfrm>
            <a:off x="4511275" y="356054"/>
            <a:ext cx="40461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El jovent: </a:t>
            </a:r>
            <a:r>
              <a:rPr lang="es" sz="19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el futur de Gironella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4511275" y="1729764"/>
            <a:ext cx="41862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Tenim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com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objectiu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facilitar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l’empancipació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de les persones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joves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al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municipi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també per tal que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puguin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tenir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la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seva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llar i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començar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un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projecte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familiar. Per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aquest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motiu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un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mínim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del 40% dels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nous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estaran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reservats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a persones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menors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de 35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anys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>
              <a:latin typeface="Poppins" panose="020B0604020202020204" charset="0"/>
              <a:cs typeface="Poppin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Alhora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es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preten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captar persones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joves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de tota la comarca i,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especialment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de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fora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d’ella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per tal que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vinguin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viure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al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municipi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i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rejovenir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així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la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nostra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piràmide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d’edat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.</a:t>
            </a:r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3"/>
          <a:stretch/>
        </p:blipFill>
        <p:spPr>
          <a:xfrm>
            <a:off x="-2830677" y="0"/>
            <a:ext cx="705977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/>
          <p:nvPr/>
        </p:nvSpPr>
        <p:spPr>
          <a:xfrm>
            <a:off x="4511274" y="356054"/>
            <a:ext cx="4319367" cy="9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gent gran: </a:t>
            </a:r>
            <a:r>
              <a:rPr lang="es" sz="19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garantir la pròpia autonomia a la llar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" name="Google Shape;195;p37"/>
          <p:cNvSpPr txBox="1"/>
          <p:nvPr/>
        </p:nvSpPr>
        <p:spPr>
          <a:xfrm>
            <a:off x="4511274" y="1394280"/>
            <a:ext cx="4186200" cy="340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La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població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Gironella i de tota la comarca té una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taxa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d’envelliment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elevat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(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gairebé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una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quarta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part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la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població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té entre 65 i 85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anys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), i amb una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tendència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a seguir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creixent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.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Alhora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, hi ha una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constatació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dos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elements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:</a:t>
            </a:r>
          </a:p>
          <a:p>
            <a:pPr lvl="0"/>
            <a:endParaRPr lang="es-ES" sz="1100" dirty="0" smtClean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1. La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gent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en general</a:t>
            </a:r>
            <a:r>
              <a:rPr lang="es-ES" sz="1100" dirty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vivim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en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que, </a:t>
            </a:r>
            <a:r>
              <a:rPr lang="es-ES" sz="1100" dirty="0">
                <a:latin typeface="Poppins" panose="020B0604020202020204" charset="0"/>
                <a:cs typeface="Poppins" panose="020B0604020202020204" charset="0"/>
              </a:rPr>
              <a:t>a mesura que </a:t>
            </a:r>
            <a:r>
              <a:rPr lang="es-ES" sz="1100" dirty="0" err="1">
                <a:latin typeface="Poppins" panose="020B0604020202020204" charset="0"/>
                <a:cs typeface="Poppins" panose="020B0604020202020204" charset="0"/>
              </a:rPr>
              <a:t>envellim</a:t>
            </a:r>
            <a:r>
              <a:rPr lang="es-ES" sz="1100" dirty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no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són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accessibles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a les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necessitats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que van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sorgint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, i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més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si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parlem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gent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ja gran que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viuen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en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també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vells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.</a:t>
            </a:r>
          </a:p>
          <a:p>
            <a:pPr lvl="0"/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2. Facilitar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l’envelliment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la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població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a la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pròpia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llar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enlloc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 centres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residencials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assistits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afavoreix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un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envelliment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més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adaptatiu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afavoreix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l’</a:t>
            </a:r>
            <a:r>
              <a:rPr lang="ca-ES" sz="1100" dirty="0" smtClean="0">
                <a:latin typeface="Poppins" panose="020B0604020202020204" charset="0"/>
                <a:cs typeface="Poppins" panose="020B0604020202020204" charset="0"/>
              </a:rPr>
              <a:t>autonomia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personal i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durant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més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temps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i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alhora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comporta una menor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dependència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del sistema de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Salut</a:t>
            </a:r>
            <a:r>
              <a:rPr lang="es-ES" sz="1100" dirty="0">
                <a:latin typeface="Poppins" panose="020B0604020202020204" charset="0"/>
                <a:cs typeface="Poppins" panose="020B0604020202020204" charset="0"/>
              </a:rPr>
              <a:t>.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</a:p>
          <a:p>
            <a:pPr lvl="0"/>
            <a:endParaRPr lang="es-ES" sz="1100" dirty="0">
              <a:latin typeface="Poppins" panose="020B0604020202020204" charset="0"/>
              <a:cs typeface="Poppins" panose="020B0604020202020204" charset="0"/>
            </a:endParaRPr>
          </a:p>
          <a:p>
            <a:pPr lvl="0"/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Per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aquest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dirty="0" err="1" smtClean="0">
                <a:latin typeface="Poppins" panose="020B0604020202020204" charset="0"/>
                <a:cs typeface="Poppins" panose="020B0604020202020204" charset="0"/>
              </a:rPr>
              <a:t>motiu</a:t>
            </a:r>
            <a:r>
              <a:rPr lang="es-ES" sz="1100" dirty="0" smtClean="0">
                <a:latin typeface="Poppins" panose="020B0604020202020204" charset="0"/>
                <a:cs typeface="Poppins" panose="020B0604020202020204" charset="0"/>
              </a:rPr>
              <a:t>, també 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un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mínim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 del 15% dels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estaran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reservats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 a persones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majors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 de 65 </a:t>
            </a:r>
            <a:r>
              <a:rPr lang="es-ES" sz="1100" b="1" dirty="0" err="1" smtClean="0">
                <a:latin typeface="Poppins" panose="020B0604020202020204" charset="0"/>
                <a:cs typeface="Poppins" panose="020B0604020202020204" charset="0"/>
              </a:rPr>
              <a:t>anys</a:t>
            </a:r>
            <a:r>
              <a:rPr lang="es-ES" sz="1100" b="1" dirty="0" smtClean="0">
                <a:latin typeface="Poppins" panose="020B0604020202020204" charset="0"/>
                <a:cs typeface="Poppins" panose="020B0604020202020204" charset="0"/>
              </a:rPr>
              <a:t>. </a:t>
            </a:r>
            <a:endParaRPr sz="1200" dirty="0"/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5"/>
          <a:stretch/>
        </p:blipFill>
        <p:spPr>
          <a:xfrm>
            <a:off x="-1718663" y="0"/>
            <a:ext cx="58106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/>
          <p:nvPr/>
        </p:nvSpPr>
        <p:spPr>
          <a:xfrm>
            <a:off x="4511275" y="356054"/>
            <a:ext cx="4046100" cy="9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ubicació: </a:t>
            </a:r>
            <a:r>
              <a:rPr lang="es" sz="1900" b="1" dirty="0" smtClean="0">
                <a:solidFill>
                  <a:schemeClr val="lt1"/>
                </a:solidFill>
                <a:highlight>
                  <a:schemeClr val="dk1"/>
                </a:highlight>
                <a:latin typeface="Poppins"/>
                <a:ea typeface="Poppins"/>
                <a:cs typeface="Poppins"/>
                <a:sym typeface="Poppins"/>
              </a:rPr>
              <a:t>un sector en creixement a Gironella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4566934" y="1674105"/>
            <a:ext cx="41862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1" dirty="0">
              <a:latin typeface="Poppins" panose="020B0604020202020204" charset="0"/>
              <a:cs typeface="Poppin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El sector de Les Eres,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proper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 la zona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esportiva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es va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urbanitzar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durant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anys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2000.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Fruit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de les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cessions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i també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propietats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municipals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l’ajuntament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hi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disposa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6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parcel·les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per a cases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unifamiliars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i 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2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parcel·les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per a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edificis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plurifamiliars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en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quals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cal construir-hi 12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protegits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dirty="0">
              <a:latin typeface="Poppins" panose="020B0604020202020204" charset="0"/>
              <a:cs typeface="Poppins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L’actuació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es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preveu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en dos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solars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que sumen 1.775m2,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edificant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-hi 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dos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edificis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de PB+2 i 10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habitatges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a cada un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d’ells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,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garantint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l’estètica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moderna de la zona i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limitant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alhora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les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alçades</a:t>
            </a:r>
            <a:r>
              <a:rPr lang="es-ES" sz="1200" b="1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b="1" dirty="0" err="1" smtClean="0">
                <a:latin typeface="Poppins" panose="020B0604020202020204" charset="0"/>
                <a:cs typeface="Poppins" panose="020B0604020202020204" charset="0"/>
              </a:rPr>
              <a:t>màximes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per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minimitzar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</a:t>
            </a:r>
            <a:r>
              <a:rPr lang="es-ES" sz="1200" dirty="0" err="1" smtClean="0">
                <a:latin typeface="Poppins" panose="020B0604020202020204" charset="0"/>
                <a:cs typeface="Poppins" panose="020B0604020202020204" charset="0"/>
              </a:rPr>
              <a:t>els</a:t>
            </a:r>
            <a:r>
              <a:rPr lang="es-ES" sz="1200" dirty="0" smtClean="0">
                <a:latin typeface="Poppins" panose="020B0604020202020204" charset="0"/>
                <a:cs typeface="Poppins" panose="020B0604020202020204" charset="0"/>
              </a:rPr>
              <a:t> impactes.</a:t>
            </a:r>
            <a:endParaRPr lang="ca-ES" sz="1200" dirty="0" smtClean="0">
              <a:latin typeface="Poppins" panose="020B0604020202020204" charset="0"/>
              <a:cs typeface="Poppins" panose="020B0604020202020204" charset="0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 r="25864"/>
          <a:stretch/>
        </p:blipFill>
        <p:spPr>
          <a:xfrm>
            <a:off x="-366728" y="-155449"/>
            <a:ext cx="4737903" cy="58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/>
        </p:nvSpPr>
        <p:spPr>
          <a:xfrm>
            <a:off x="489687" y="465222"/>
            <a:ext cx="8145076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29" y="393660"/>
            <a:ext cx="5323599" cy="4054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192;p37"/>
          <p:cNvSpPr txBox="1"/>
          <p:nvPr/>
        </p:nvSpPr>
        <p:spPr>
          <a:xfrm>
            <a:off x="1697929" y="4519567"/>
            <a:ext cx="8119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Solar </a:t>
            </a:r>
            <a:r>
              <a:rPr lang="es-ES" sz="1200" dirty="0" err="1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es-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200" dirty="0" err="1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s’ubicarà</a:t>
            </a:r>
            <a:r>
              <a:rPr lang="es-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la futura </a:t>
            </a:r>
            <a:r>
              <a:rPr lang="es-ES" sz="1200" dirty="0" err="1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promoció</a:t>
            </a:r>
            <a:endParaRPr sz="1200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684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/>
        </p:nvSpPr>
        <p:spPr>
          <a:xfrm>
            <a:off x="489687" y="465222"/>
            <a:ext cx="8145076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1200" b="1" dirty="0" smtClean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chemeClr val="lt1"/>
              </a:solidFill>
              <a:highlight>
                <a:schemeClr val="dk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35921" b="33511"/>
          <a:stretch/>
        </p:blipFill>
        <p:spPr>
          <a:xfrm>
            <a:off x="786866" y="896112"/>
            <a:ext cx="4661213" cy="3310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62771" r="60102" b="2579"/>
          <a:stretch/>
        </p:blipFill>
        <p:spPr>
          <a:xfrm rot="16200000">
            <a:off x="5621459" y="1529152"/>
            <a:ext cx="3310131" cy="2044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192;p37"/>
          <p:cNvSpPr txBox="1"/>
          <p:nvPr/>
        </p:nvSpPr>
        <p:spPr>
          <a:xfrm>
            <a:off x="786866" y="4206240"/>
            <a:ext cx="81195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ca-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es" sz="1200" dirty="0" smtClean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oposta general edifici					Proposta pis tipus</a:t>
            </a:r>
            <a:endParaRPr sz="1200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746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4032</TotalTime>
  <Words>965</Words>
  <Application>Microsoft Office PowerPoint</Application>
  <PresentationFormat>Presentació en pantalla (16:9)</PresentationFormat>
  <Paragraphs>75</Paragraphs>
  <Slides>13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13</vt:i4>
      </vt:variant>
    </vt:vector>
  </HeadingPairs>
  <TitlesOfParts>
    <vt:vector size="18" baseType="lpstr">
      <vt:lpstr>Arial</vt:lpstr>
      <vt:lpstr>Poppins Light</vt:lpstr>
      <vt:lpstr>Poppins</vt:lpstr>
      <vt:lpstr>Helvetica Neue Light</vt:lpstr>
      <vt:lpstr>Simple Light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David Font</dc:creator>
  <cp:lastModifiedBy>David Font</cp:lastModifiedBy>
  <cp:revision>165</cp:revision>
  <cp:lastPrinted>2023-01-09T21:00:18Z</cp:lastPrinted>
  <dcterms:modified xsi:type="dcterms:W3CDTF">2023-01-10T21:50:41Z</dcterms:modified>
</cp:coreProperties>
</file>